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notesSlides/notesSlide14.xml" ContentType="application/vnd.openxmlformats-officedocument.presentationml.notesSlide+xml"/>
  <Override PartName="/ppt/theme/theme2.xml" ContentType="application/vnd.openxmlformats-officedocument.theme+xml"/>
  <Override PartName="/ppt/notesSlides/notesSlide11.xml" ContentType="application/vnd.openxmlformats-officedocument.presentationml.notesSlide+xml"/>
  <Override PartName="/ppt/slides/slide2.xml" ContentType="application/vnd.openxmlformats-officedocument.presentationml.slide+xml"/>
  <Override PartName="/docProps/app.xml" ContentType="application/vnd.openxmlformats-officedocument.extended-properties+xml"/>
  <Override PartName="/ppt/notesSlides/notesSlide9.xml" ContentType="application/vnd.openxmlformats-officedocument.presentationml.notesSlide+xml"/>
  <Override PartName="/ppt/slides/slide11.xml" ContentType="application/vnd.openxmlformats-officedocument.presentationml.slide+xml"/>
  <Override PartName="/ppt/slides/slide18.xml" ContentType="application/vnd.openxmlformats-officedocument.presentationml.slide+xml"/>
  <Override PartName="/ppt/notesSlides/notesSlide16.xml" ContentType="application/vnd.openxmlformats-officedocument.presentationml.notesSlide+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15.xml" ContentType="application/vnd.openxmlformats-officedocument.presentationml.notesSlide+xml"/>
  <Override PartName="/ppt/notesSlides/notesSlide4.xml" ContentType="application/vnd.openxmlformats-officedocument.presentationml.notesSlide+xml"/>
  <Override PartName="/ppt/notesSlides/notesSlide19.xml" ContentType="application/vnd.openxmlformats-officedocument.presentationml.notesSlide+xml"/>
  <Override PartName="/ppt/slides/slide13.xml" ContentType="application/vnd.openxmlformats-officedocument.presentationml.slide+xml"/>
  <Override PartName="/ppt/slides/slide14.xml" ContentType="application/vnd.openxmlformats-officedocument.presentationml.slide+xml"/>
  <Override PartName="/ppt/notesSlides/notesSlide17.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notesSlides/notesSlide18.xml" ContentType="application/vnd.openxmlformats-officedocument.presentationml.notesSlide+xml"/>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notesMasterIdLst>
    <p:notesMasterId r:id="rId21"/>
  </p:notesMasterIdLst>
  <p:sldIdLst>
    <p:sldId id="256" r:id="rId2"/>
    <p:sldId id="257" r:id="rId3"/>
    <p:sldId id="272" r:id="rId4"/>
    <p:sldId id="258" r:id="rId5"/>
    <p:sldId id="260" r:id="rId6"/>
    <p:sldId id="259" r:id="rId7"/>
    <p:sldId id="261" r:id="rId8"/>
    <p:sldId id="262" r:id="rId9"/>
    <p:sldId id="266" r:id="rId10"/>
    <p:sldId id="263" r:id="rId11"/>
    <p:sldId id="264" r:id="rId12"/>
    <p:sldId id="265" r:id="rId13"/>
    <p:sldId id="267" r:id="rId14"/>
    <p:sldId id="268" r:id="rId15"/>
    <p:sldId id="269" r:id="rId16"/>
    <p:sldId id="270" r:id="rId17"/>
    <p:sldId id="271"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94" d="100"/>
          <a:sy n="94" d="100"/>
        </p:scale>
        <p:origin x="-76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viewProps" Target="viewProps.xml"/><Relationship Id="rId25"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14" Type="http://schemas.openxmlformats.org/officeDocument/2006/relationships/slide" Target="slides/slide13.xml"/><Relationship Id="rId23" Type="http://schemas.openxmlformats.org/officeDocument/2006/relationships/presProps" Target="presProps.xml"/><Relationship Id="rId4" Type="http://schemas.openxmlformats.org/officeDocument/2006/relationships/slide" Target="slides/slide3.xml"/><Relationship Id="rId26" Type="http://schemas.openxmlformats.org/officeDocument/2006/relationships/tableStyles" Target="tableStyles.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printerSettings" Target="printerSettings/printerSettings1.bin"/><Relationship Id="rId21" Type="http://schemas.openxmlformats.org/officeDocument/2006/relationships/notesMaster" Target="notesMasters/notes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CF772E-BCBD-4C12-88EB-90F174E1D090}" type="datetimeFigureOut">
              <a:rPr lang="en-US" smtClean="0"/>
              <a:pPr/>
              <a:t>11/1/11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5637A7-C58A-4181-B7F7-7B4D146340B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5637A7-C58A-4181-B7F7-7B4D146340B7}"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5637A7-C58A-4181-B7F7-7B4D146340B7}"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5637A7-C58A-4181-B7F7-7B4D146340B7}"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5637A7-C58A-4181-B7F7-7B4D146340B7}"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5637A7-C58A-4181-B7F7-7B4D146340B7}"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5637A7-C58A-4181-B7F7-7B4D146340B7}"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5637A7-C58A-4181-B7F7-7B4D146340B7}"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5637A7-C58A-4181-B7F7-7B4D146340B7}"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5637A7-C58A-4181-B7F7-7B4D146340B7}"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5637A7-C58A-4181-B7F7-7B4D146340B7}"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5637A7-C58A-4181-B7F7-7B4D146340B7}"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5637A7-C58A-4181-B7F7-7B4D146340B7}"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5637A7-C58A-4181-B7F7-7B4D146340B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5637A7-C58A-4181-B7F7-7B4D146340B7}"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5637A7-C58A-4181-B7F7-7B4D146340B7}"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5637A7-C58A-4181-B7F7-7B4D146340B7}"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5637A7-C58A-4181-B7F7-7B4D146340B7}"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5637A7-C58A-4181-B7F7-7B4D146340B7}"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5637A7-C58A-4181-B7F7-7B4D146340B7}"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A692AA0-437F-41D4-9358-807D0467238C}" type="datetimeFigureOut">
              <a:rPr lang="en-US" smtClean="0"/>
              <a:pPr/>
              <a:t>11/1/11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179A914-B625-40EA-A3BE-09B62383E29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692AA0-437F-41D4-9358-807D0467238C}"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79A914-B625-40EA-A3BE-09B62383E29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692AA0-437F-41D4-9358-807D0467238C}"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79A914-B625-40EA-A3BE-09B62383E29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692AA0-437F-41D4-9358-807D0467238C}"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79A914-B625-40EA-A3BE-09B62383E29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A692AA0-437F-41D4-9358-807D0467238C}"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79A914-B625-40EA-A3BE-09B62383E29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A692AA0-437F-41D4-9358-807D0467238C}" type="datetimeFigureOut">
              <a:rPr lang="en-US" smtClean="0"/>
              <a:pPr/>
              <a:t>11/1/11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79A914-B625-40EA-A3BE-09B62383E29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A692AA0-437F-41D4-9358-807D0467238C}" type="datetimeFigureOut">
              <a:rPr lang="en-US" smtClean="0"/>
              <a:pPr/>
              <a:t>11/1/11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79A914-B625-40EA-A3BE-09B62383E29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A692AA0-437F-41D4-9358-807D0467238C}" type="datetimeFigureOut">
              <a:rPr lang="en-US" smtClean="0"/>
              <a:pPr/>
              <a:t>11/1/11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79A914-B625-40EA-A3BE-09B62383E29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692AA0-437F-41D4-9358-807D0467238C}" type="datetimeFigureOut">
              <a:rPr lang="en-US" smtClean="0"/>
              <a:pPr/>
              <a:t>11/1/11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79A914-B625-40EA-A3BE-09B62383E29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A692AA0-437F-41D4-9358-807D0467238C}" type="datetimeFigureOut">
              <a:rPr lang="en-US" smtClean="0"/>
              <a:pPr/>
              <a:t>11/1/11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79A914-B625-40EA-A3BE-09B62383E29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A692AA0-437F-41D4-9358-807D0467238C}" type="datetimeFigureOut">
              <a:rPr lang="en-US" smtClean="0"/>
              <a:pPr/>
              <a:t>11/1/11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179A914-B625-40EA-A3BE-09B62383E290}"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A692AA0-437F-41D4-9358-807D0467238C}" type="datetimeFigureOut">
              <a:rPr lang="en-US" smtClean="0"/>
              <a:pPr/>
              <a:t>11/1/11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179A914-B625-40EA-A3BE-09B62383E290}"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hyperlink" Target="http://ed646.wikispaces.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3" Type="http://schemas.openxmlformats.org/officeDocument/2006/relationships/hyperlink" Target="http://www.youtube.com/watch?v=GIDEStbJ158&amp;feature=related"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4" Type="http://schemas.openxmlformats.org/officeDocument/2006/relationships/hyperlink" Target="http://larrykinglive.blogs.cnn.com/2009/04/03/carly-fleischmanns-exclusive-blog-for-larry-king-live-join-the-discussion-w-carly/" TargetMode="External"/><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www.facebook.com/pages/Carly-Fleischmann/68996682748?sk=wall" TargetMode="External"/><Relationship Id="rId5" Type="http://schemas.openxmlformats.org/officeDocument/2006/relationships/hyperlink" Target="http://twitter.com/%23!/carlysvoice"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3" Type="http://schemas.openxmlformats.org/officeDocument/2006/relationships/hyperlink" Target="http://www.squag.co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3"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solidFill>
                  <a:srgbClr val="002060"/>
                </a:solidFill>
              </a:rPr>
              <a:t>The Use of Social Media </a:t>
            </a:r>
            <a:endParaRPr lang="en-US" dirty="0">
              <a:solidFill>
                <a:srgbClr val="002060"/>
              </a:solidFill>
            </a:endParaRPr>
          </a:p>
        </p:txBody>
      </p:sp>
      <p:sp>
        <p:nvSpPr>
          <p:cNvPr id="3" name="Subtitle 2"/>
          <p:cNvSpPr>
            <a:spLocks noGrp="1"/>
          </p:cNvSpPr>
          <p:nvPr>
            <p:ph type="subTitle" idx="1"/>
          </p:nvPr>
        </p:nvSpPr>
        <p:spPr/>
        <p:txBody>
          <a:bodyPr/>
          <a:lstStyle/>
          <a:p>
            <a:pPr algn="ctr"/>
            <a:r>
              <a:rPr lang="en-US" dirty="0" smtClean="0"/>
              <a:t>As an Assistive Technology for </a:t>
            </a:r>
          </a:p>
          <a:p>
            <a:pPr algn="ctr"/>
            <a:r>
              <a:rPr lang="en-US" dirty="0" smtClean="0"/>
              <a:t>Students with Autism Spectrum Disorder</a:t>
            </a:r>
            <a:endParaRPr lang="en-US" dirty="0"/>
          </a:p>
        </p:txBody>
      </p:sp>
      <p:sp>
        <p:nvSpPr>
          <p:cNvPr id="4" name="TextBox 3"/>
          <p:cNvSpPr txBox="1"/>
          <p:nvPr/>
        </p:nvSpPr>
        <p:spPr>
          <a:xfrm>
            <a:off x="2971800" y="4724400"/>
            <a:ext cx="4419600" cy="381000"/>
          </a:xfrm>
          <a:prstGeom prst="rect">
            <a:avLst/>
          </a:prstGeom>
          <a:noFill/>
        </p:spPr>
        <p:txBody>
          <a:bodyPr wrap="square" rtlCol="0">
            <a:spAutoFit/>
          </a:bodyPr>
          <a:lstStyle/>
          <a:p>
            <a:r>
              <a:rPr lang="en-US" dirty="0" smtClean="0">
                <a:hlinkClick r:id="rId3"/>
              </a:rPr>
              <a:t>http://ed646.wikispaces.com/</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62000"/>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Carly Fleischmann</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Diagnosed in early childhood with severe autism, Carly was unable to communicate through speech.  At age 13,while working with her speech therapist Barbara Nash, Carly began typing words. Much to the surprise of her family, therapists and doctors, Carly was able to communicate and was in fact a very intelligent, literate young woman.  Her story was chronicled in an ABC News Health Report by John McKenzie.</a:t>
            </a:r>
          </a:p>
          <a:p>
            <a:pPr>
              <a:buNone/>
            </a:pPr>
            <a:r>
              <a:rPr lang="en-US" dirty="0" smtClean="0"/>
              <a:t> </a:t>
            </a:r>
            <a:r>
              <a:rPr lang="en-US" dirty="0" smtClean="0">
                <a:hlinkClick r:id="rId3"/>
              </a:rPr>
              <a:t>http://www.youtube.com/watch?v=GIDEStbJ158&amp;feature=related</a:t>
            </a:r>
            <a:endParaRPr lang="en-US" sz="2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Carly’s Use of Social Media</a:t>
            </a:r>
            <a:endParaRPr lang="en-US" dirty="0"/>
          </a:p>
        </p:txBody>
      </p:sp>
      <p:sp>
        <p:nvSpPr>
          <p:cNvPr id="3" name="Content Placeholder 2"/>
          <p:cNvSpPr>
            <a:spLocks noGrp="1"/>
          </p:cNvSpPr>
          <p:nvPr>
            <p:ph idx="1"/>
          </p:nvPr>
        </p:nvSpPr>
        <p:spPr>
          <a:xfrm>
            <a:off x="457200" y="1935480"/>
            <a:ext cx="8229600" cy="4617720"/>
          </a:xfrm>
        </p:spPr>
        <p:txBody>
          <a:bodyPr>
            <a:normAutofit fontScale="92500" lnSpcReduction="20000"/>
          </a:bodyPr>
          <a:lstStyle/>
          <a:p>
            <a:pPr>
              <a:buNone/>
            </a:pPr>
            <a:r>
              <a:rPr lang="en-US" dirty="0" smtClean="0"/>
              <a:t>One of the many ways Carly finds to communicate with peers as well as admirers around the globe is the use of the social network Facebook (she also blogs, has a twitter  account and contributes to various wikis). Carly has even worked as a blogger for CNN host Larry King.</a:t>
            </a:r>
          </a:p>
          <a:p>
            <a:pPr>
              <a:buNone/>
            </a:pPr>
            <a:r>
              <a:rPr lang="en-US" u="sng" dirty="0" smtClean="0"/>
              <a:t>Carly’s Facebook Page</a:t>
            </a:r>
            <a:r>
              <a:rPr lang="en-US" dirty="0" smtClean="0"/>
              <a:t>:     </a:t>
            </a:r>
            <a:r>
              <a:rPr lang="en-US" dirty="0" smtClean="0">
                <a:hlinkClick r:id="rId3"/>
              </a:rPr>
              <a:t>http://www.facebook.com/pages/Carly-Fleischmann/68996682748?sk=wall</a:t>
            </a:r>
            <a:endParaRPr lang="en-US" dirty="0" smtClean="0"/>
          </a:p>
          <a:p>
            <a:pPr>
              <a:buNone/>
            </a:pPr>
            <a:r>
              <a:rPr lang="en-US" u="sng" dirty="0" smtClean="0"/>
              <a:t>Carly’s Blog for Larry King</a:t>
            </a:r>
            <a:r>
              <a:rPr lang="en-US" dirty="0" smtClean="0"/>
              <a:t>:</a:t>
            </a:r>
          </a:p>
          <a:p>
            <a:pPr>
              <a:buNone/>
            </a:pPr>
            <a:r>
              <a:rPr lang="en-US" dirty="0" smtClean="0">
                <a:hlinkClick r:id="rId4"/>
              </a:rPr>
              <a:t>    http://larrykinglive.blogs.cnn.com/2009/04/03/carly-fleischmanns-exclusive-blog-for-larry-king-live-join-the-discussion-w-carly/</a:t>
            </a:r>
            <a:endParaRPr lang="en-US" dirty="0" smtClean="0"/>
          </a:p>
          <a:p>
            <a:pPr>
              <a:buNone/>
            </a:pPr>
            <a:r>
              <a:rPr lang="en-US" dirty="0" smtClean="0"/>
              <a:t>Carly’s Twitter Page:</a:t>
            </a:r>
          </a:p>
          <a:p>
            <a:pPr>
              <a:buNone/>
            </a:pPr>
            <a:r>
              <a:rPr lang="en-US" dirty="0" smtClean="0"/>
              <a:t>   </a:t>
            </a:r>
            <a:r>
              <a:rPr lang="en-US" dirty="0" smtClean="0">
                <a:hlinkClick r:id="rId5"/>
              </a:rPr>
              <a:t>http://twitter.com/#!/carlysvoice</a:t>
            </a:r>
            <a:endParaRPr lang="en-US" dirty="0" smtClean="0"/>
          </a:p>
          <a:p>
            <a:pPr>
              <a:buNone/>
            </a:pPr>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Meeting the Educational &amp; Social Needs of Students with ASD</a:t>
            </a:r>
            <a:endParaRPr lang="en-US" dirty="0"/>
          </a:p>
        </p:txBody>
      </p:sp>
      <p:sp>
        <p:nvSpPr>
          <p:cNvPr id="3" name="Content Placeholder 2"/>
          <p:cNvSpPr>
            <a:spLocks noGrp="1"/>
          </p:cNvSpPr>
          <p:nvPr>
            <p:ph idx="1"/>
          </p:nvPr>
        </p:nvSpPr>
        <p:spPr/>
        <p:txBody>
          <a:bodyPr>
            <a:normAutofit fontScale="92500" lnSpcReduction="20000"/>
          </a:bodyPr>
          <a:lstStyle/>
          <a:p>
            <a:pPr algn="ctr">
              <a:buNone/>
            </a:pPr>
            <a:r>
              <a:rPr lang="en-US" b="1" u="sng" dirty="0" smtClean="0"/>
              <a:t>Social Stories Intervention Methodology</a:t>
            </a:r>
          </a:p>
          <a:p>
            <a:pPr>
              <a:buNone/>
            </a:pPr>
            <a:endParaRPr lang="en-US" dirty="0" smtClean="0"/>
          </a:p>
          <a:p>
            <a:pPr>
              <a:buNone/>
            </a:pPr>
            <a:r>
              <a:rPr lang="en-US" dirty="0" smtClean="0"/>
              <a:t>According to Gray and Garland (1993), </a:t>
            </a:r>
            <a:r>
              <a:rPr lang="en-US" i="1" dirty="0" smtClean="0"/>
              <a:t>the goal of social stories is not to change an individual’s behavior but rather to expose the individual to a better understanding of an event thereby encouraging an alternative and proper response.  They should;</a:t>
            </a:r>
          </a:p>
          <a:p>
            <a:pPr lvl="3"/>
            <a:r>
              <a:rPr lang="en-US" i="1" dirty="0" smtClean="0"/>
              <a:t>Define a specific target behavior or concern</a:t>
            </a:r>
          </a:p>
          <a:p>
            <a:pPr lvl="3"/>
            <a:r>
              <a:rPr lang="en-US" i="1" dirty="0" smtClean="0"/>
              <a:t>Identify an appropriate replacement behavior</a:t>
            </a:r>
          </a:p>
          <a:p>
            <a:pPr lvl="3"/>
            <a:r>
              <a:rPr lang="en-US" i="1" dirty="0" smtClean="0"/>
              <a:t>Be written from the child’s perspective</a:t>
            </a:r>
          </a:p>
          <a:p>
            <a:pPr lvl="3"/>
            <a:r>
              <a:rPr lang="en-US" i="1" dirty="0" smtClean="0"/>
              <a:t>Include pictures or drawings to help the child relate to the desired behavior</a:t>
            </a:r>
          </a:p>
          <a:p>
            <a:pPr lvl="3"/>
            <a:r>
              <a:rPr lang="en-US" i="1" dirty="0" smtClean="0"/>
              <a:t>Include a ratio of one directive sentence for every two to five sentences that are either descriptive, perspective, or both.</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Social Media as an Assistive Technology</a:t>
            </a:r>
            <a:endParaRPr lang="en-US" dirty="0"/>
          </a:p>
        </p:txBody>
      </p:sp>
      <p:sp>
        <p:nvSpPr>
          <p:cNvPr id="3" name="Content Placeholder 2"/>
          <p:cNvSpPr>
            <a:spLocks noGrp="1"/>
          </p:cNvSpPr>
          <p:nvPr>
            <p:ph idx="1"/>
          </p:nvPr>
        </p:nvSpPr>
        <p:spPr/>
        <p:txBody>
          <a:bodyPr/>
          <a:lstStyle/>
          <a:p>
            <a:pPr>
              <a:buNone/>
            </a:pPr>
            <a:r>
              <a:rPr lang="en-US" b="1" u="sng" dirty="0" smtClean="0"/>
              <a:t>Communication</a:t>
            </a:r>
          </a:p>
          <a:p>
            <a:pPr lvl="1">
              <a:buNone/>
            </a:pPr>
            <a:r>
              <a:rPr lang="en-US" dirty="0" smtClean="0"/>
              <a:t>SQUAG (pronounced </a:t>
            </a:r>
            <a:r>
              <a:rPr lang="en-US" dirty="0" err="1" smtClean="0"/>
              <a:t>Skwag</a:t>
            </a:r>
            <a:r>
              <a:rPr lang="en-US" dirty="0" smtClean="0"/>
              <a:t>)</a:t>
            </a:r>
          </a:p>
          <a:p>
            <a:pPr lvl="2">
              <a:buNone/>
            </a:pPr>
            <a:r>
              <a:rPr lang="en-US" dirty="0" smtClean="0"/>
              <a:t>  </a:t>
            </a:r>
            <a:r>
              <a:rPr lang="en-US" i="1" dirty="0" err="1" smtClean="0"/>
              <a:t>Squag</a:t>
            </a:r>
            <a:r>
              <a:rPr lang="en-US" i="1" dirty="0" smtClean="0"/>
              <a:t> </a:t>
            </a:r>
            <a:r>
              <a:rPr lang="en-US" dirty="0" smtClean="0"/>
              <a:t>is a social networking site  specifically designed for children and teens with autism.  Hosted by </a:t>
            </a:r>
            <a:r>
              <a:rPr lang="en-US" dirty="0" err="1" smtClean="0"/>
              <a:t>Squag</a:t>
            </a:r>
            <a:r>
              <a:rPr lang="en-US" dirty="0" smtClean="0"/>
              <a:t>, Inc, this social networking site provides the autistic child or teen with a safe place to interact with their autistic peers while under the close supervision of family members, teachers, therapists and site monitors.</a:t>
            </a:r>
          </a:p>
          <a:p>
            <a:pPr lvl="2">
              <a:buNone/>
            </a:pPr>
            <a:endParaRPr lang="en-US" dirty="0" smtClean="0"/>
          </a:p>
          <a:p>
            <a:pPr lvl="3">
              <a:buNone/>
            </a:pPr>
            <a:r>
              <a:rPr lang="en-US" dirty="0" smtClean="0">
                <a:hlinkClick r:id="rId3"/>
              </a:rPr>
              <a:t>http://www.squag.com/</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10200"/>
          </a:xfrm>
        </p:spPr>
        <p:txBody>
          <a:bodyPr>
            <a:normAutofit lnSpcReduction="10000"/>
          </a:bodyPr>
          <a:lstStyle/>
          <a:p>
            <a:pPr>
              <a:buNone/>
            </a:pPr>
            <a:r>
              <a:rPr lang="en-US" b="1" u="sng" dirty="0" smtClean="0"/>
              <a:t>Education</a:t>
            </a:r>
          </a:p>
          <a:p>
            <a:pPr>
              <a:buNone/>
            </a:pPr>
            <a:endParaRPr lang="en-US" i="1" dirty="0" smtClean="0"/>
          </a:p>
          <a:p>
            <a:pPr>
              <a:buNone/>
            </a:pPr>
            <a:r>
              <a:rPr lang="en-US" i="1" dirty="0" smtClean="0"/>
              <a:t>Social Networking (media) technologies have many positive uses in schools and libraries.  They are an ideal environment for teens to share what they are learning or to build something together online.  The natures of the medium allows teens to receive feedback from librarians, teachers, peers , parents and others.  Social networking technologies create a sense of community (as do the physical library and school) and in this way are already aligned with the services and programs of the library and/or school.</a:t>
            </a:r>
          </a:p>
          <a:p>
            <a:pPr>
              <a:buNone/>
            </a:pPr>
            <a:r>
              <a:rPr lang="en-US" dirty="0" smtClean="0"/>
              <a:t>                                                      (YALSA, </a:t>
            </a:r>
            <a:r>
              <a:rPr lang="en-US" dirty="0" err="1" smtClean="0"/>
              <a:t>n.d</a:t>
            </a:r>
            <a:r>
              <a:rPr lang="en-US" dirty="0" smtClean="0"/>
              <a:t>.)</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buNone/>
            </a:pPr>
            <a:r>
              <a:rPr lang="en-US" i="1" dirty="0" smtClean="0"/>
              <a:t>Social Networking </a:t>
            </a:r>
            <a:r>
              <a:rPr lang="en-US" dirty="0" smtClean="0"/>
              <a:t>(i.e. blogs, podcasts, RSS feeds, social networking, tagging and wikis) </a:t>
            </a:r>
            <a:r>
              <a:rPr lang="en-US" i="1" dirty="0" smtClean="0"/>
              <a:t>tools give teens meaningful ways to use and improve reading and writing skills.  All social networking software requires teens to read and write.  When a teen…</a:t>
            </a:r>
          </a:p>
          <a:p>
            <a:pPr lvl="2"/>
            <a:r>
              <a:rPr lang="en-US" i="1" dirty="0" smtClean="0"/>
              <a:t>Creates a profile on a social networking site</a:t>
            </a:r>
          </a:p>
          <a:p>
            <a:pPr lvl="2"/>
            <a:r>
              <a:rPr lang="en-US" i="1" dirty="0" smtClean="0"/>
              <a:t>Posts or comments on a blog</a:t>
            </a:r>
          </a:p>
          <a:p>
            <a:pPr lvl="2"/>
            <a:r>
              <a:rPr lang="en-US" i="1" dirty="0" smtClean="0"/>
              <a:t>Adds or edits content in a wiki</a:t>
            </a:r>
          </a:p>
          <a:p>
            <a:pPr lvl="2"/>
            <a:r>
              <a:rPr lang="en-US" i="1" dirty="0" smtClean="0"/>
              <a:t>Searches for social content</a:t>
            </a:r>
          </a:p>
          <a:p>
            <a:pPr lvl="2"/>
            <a:r>
              <a:rPr lang="en-US" i="1" dirty="0" smtClean="0"/>
              <a:t>Consults peers online as part of research…</a:t>
            </a:r>
          </a:p>
          <a:p>
            <a:pPr>
              <a:buNone/>
            </a:pPr>
            <a:r>
              <a:rPr lang="en-US" i="1" dirty="0" smtClean="0"/>
              <a:t>Reading and writing skills are required.  That is why these technologies are often referred to as the read/write web.</a:t>
            </a:r>
          </a:p>
          <a:p>
            <a:pPr>
              <a:buNone/>
            </a:pPr>
            <a:r>
              <a:rPr lang="en-US" i="1" dirty="0" smtClean="0"/>
              <a:t>                                                               (YALSA, </a:t>
            </a:r>
            <a:r>
              <a:rPr lang="en-US" i="1" dirty="0" err="1" smtClean="0"/>
              <a:t>n.d</a:t>
            </a:r>
            <a:r>
              <a:rPr lang="en-US" i="1" dirty="0" smtClean="0"/>
              <a:t>.)</a:t>
            </a:r>
            <a:endParaRPr lang="en-US" i="1" dirty="0"/>
          </a:p>
        </p:txBody>
      </p:sp>
      <p:pic>
        <p:nvPicPr>
          <p:cNvPr id="5122" name="Picture 2" descr="C:\Users\Grace\Pictures\Microsoft Clip Organizer\j0439359.jpg"/>
          <p:cNvPicPr>
            <a:picLocks noChangeAspect="1" noChangeArrowheads="1"/>
          </p:cNvPicPr>
          <p:nvPr/>
        </p:nvPicPr>
        <p:blipFill>
          <a:blip r:embed="rId3" cstate="print"/>
          <a:srcRect/>
          <a:stretch>
            <a:fillRect/>
          </a:stretch>
        </p:blipFill>
        <p:spPr bwMode="auto">
          <a:xfrm>
            <a:off x="3581400" y="228600"/>
            <a:ext cx="1600200" cy="16002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486400"/>
          </a:xfrm>
        </p:spPr>
        <p:txBody>
          <a:bodyPr>
            <a:normAutofit fontScale="92500"/>
          </a:bodyPr>
          <a:lstStyle/>
          <a:p>
            <a:pPr>
              <a:buNone/>
            </a:pPr>
            <a:r>
              <a:rPr lang="en-US" b="1" u="sng" dirty="0" smtClean="0"/>
              <a:t>Life Skills</a:t>
            </a:r>
          </a:p>
          <a:p>
            <a:pPr>
              <a:buNone/>
            </a:pPr>
            <a:r>
              <a:rPr lang="en-US" dirty="0" smtClean="0"/>
              <a:t> </a:t>
            </a:r>
          </a:p>
          <a:p>
            <a:pPr>
              <a:buNone/>
            </a:pPr>
            <a:r>
              <a:rPr lang="en-US" dirty="0" smtClean="0"/>
              <a:t>       Along with the educational benefits of using social networking (media), there are developmental goals that can be attained through their use as well.  Through the use of social networks (media), teens can;</a:t>
            </a:r>
          </a:p>
          <a:p>
            <a:pPr lvl="2"/>
            <a:r>
              <a:rPr lang="en-US" dirty="0" smtClean="0"/>
              <a:t>Learn about boundaries and expectations</a:t>
            </a:r>
          </a:p>
          <a:p>
            <a:pPr lvl="2"/>
            <a:r>
              <a:rPr lang="en-US" dirty="0" smtClean="0"/>
              <a:t>Develop a commitment to learning</a:t>
            </a:r>
          </a:p>
          <a:p>
            <a:pPr lvl="2"/>
            <a:r>
              <a:rPr lang="en-US" dirty="0" smtClean="0"/>
              <a:t>Develop social and cultural competence</a:t>
            </a:r>
          </a:p>
          <a:p>
            <a:pPr lvl="2"/>
            <a:r>
              <a:rPr lang="en-US" dirty="0" smtClean="0"/>
              <a:t>Become empowered through the development of their skills</a:t>
            </a:r>
          </a:p>
          <a:p>
            <a:pPr lvl="2"/>
            <a:r>
              <a:rPr lang="en-US" dirty="0" smtClean="0"/>
              <a:t>Develop a personal identity/voice in the context of community</a:t>
            </a:r>
          </a:p>
          <a:p>
            <a:pPr lvl="2"/>
            <a:r>
              <a:rPr lang="en-US" dirty="0" smtClean="0"/>
              <a:t>Be afforded the opportunity to work with role models</a:t>
            </a:r>
          </a:p>
          <a:p>
            <a:pPr lvl="2">
              <a:buNone/>
            </a:pPr>
            <a:r>
              <a:rPr lang="en-US" dirty="0" smtClean="0"/>
              <a:t>                                                                (YALSA, </a:t>
            </a:r>
            <a:r>
              <a:rPr lang="en-US" dirty="0" err="1" smtClean="0"/>
              <a:t>n.d</a:t>
            </a:r>
            <a:r>
              <a:rPr lang="en-US" dirty="0" smtClean="0"/>
              <a:t>.)</a:t>
            </a:r>
          </a:p>
          <a:p>
            <a:pPr lvl="2"/>
            <a:endParaRPr lang="en-US" dirty="0" smtClean="0"/>
          </a:p>
          <a:p>
            <a:pPr lvl="2"/>
            <a:endParaRPr lang="en-US" dirty="0" smtClean="0"/>
          </a:p>
          <a:p>
            <a:pPr lvl="2"/>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Students with ASD….</a:t>
            </a:r>
            <a:endParaRPr lang="en-US" dirty="0"/>
          </a:p>
        </p:txBody>
      </p:sp>
      <p:sp>
        <p:nvSpPr>
          <p:cNvPr id="3" name="Content Placeholder 2"/>
          <p:cNvSpPr>
            <a:spLocks noGrp="1"/>
          </p:cNvSpPr>
          <p:nvPr>
            <p:ph idx="1"/>
          </p:nvPr>
        </p:nvSpPr>
        <p:spPr/>
        <p:txBody>
          <a:bodyPr/>
          <a:lstStyle/>
          <a:p>
            <a:pPr>
              <a:buNone/>
            </a:pPr>
            <a:r>
              <a:rPr lang="en-US" dirty="0" smtClean="0"/>
              <a:t>The utilization of social media offers the possibility of opening up an avenue through which these students can attain educational and social success while at the same time finding a means of self expression more easily afforded their non-autistic peers. With close supervision by family members, teachers and therapists, students with ASD, such as Carly Fleischmann, may find a means through which to learn, develop social and life skills and communicate with the world.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Questions/Comments</a:t>
            </a:r>
            <a:endParaRPr lang="en-US" dirty="0"/>
          </a:p>
        </p:txBody>
      </p:sp>
      <p:pic>
        <p:nvPicPr>
          <p:cNvPr id="6146" name="Picture 2" descr="C:\Users\Grace\AppData\Local\Microsoft\Windows\Temporary Internet Files\Content.IE5\6NUR2O2X\MP900315598[1].jpg"/>
          <p:cNvPicPr>
            <a:picLocks noGrp="1" noChangeAspect="1" noChangeArrowheads="1"/>
          </p:cNvPicPr>
          <p:nvPr>
            <p:ph idx="1"/>
          </p:nvPr>
        </p:nvPicPr>
        <p:blipFill>
          <a:blip r:embed="rId3" cstate="print"/>
          <a:srcRect/>
          <a:stretch>
            <a:fillRect/>
          </a:stretch>
        </p:blipFill>
        <p:spPr bwMode="auto">
          <a:xfrm>
            <a:off x="2743200" y="2825337"/>
            <a:ext cx="3657600" cy="2609088"/>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40000" lnSpcReduction="20000"/>
          </a:bodyPr>
          <a:lstStyle/>
          <a:p>
            <a:pPr>
              <a:buNone/>
            </a:pPr>
            <a:r>
              <a:rPr lang="en-US" i="1" dirty="0" smtClean="0"/>
              <a:t>Autism Spectrum Disorders: Pervasive Developmental Disorders.</a:t>
            </a:r>
            <a:r>
              <a:rPr lang="en-US" dirty="0" smtClean="0"/>
              <a:t> (</a:t>
            </a:r>
            <a:r>
              <a:rPr lang="en-US" dirty="0" err="1" smtClean="0"/>
              <a:t>n.d</a:t>
            </a:r>
            <a:r>
              <a:rPr lang="en-US" dirty="0" smtClean="0"/>
              <a:t>.). U.S. Department of Health and Human </a:t>
            </a:r>
            <a:r>
              <a:rPr lang="en-US" dirty="0" err="1" smtClean="0"/>
              <a:t>Services:National</a:t>
            </a:r>
            <a:r>
              <a:rPr lang="en-US" dirty="0" smtClean="0"/>
              <a:t> Institute of Mental Health.  Retrieved from http://nimhautismspectrum.pdf</a:t>
            </a:r>
          </a:p>
          <a:p>
            <a:pPr>
              <a:buNone/>
            </a:pPr>
            <a:endParaRPr lang="en-US" dirty="0" smtClean="0"/>
          </a:p>
          <a:p>
            <a:pPr>
              <a:buNone/>
            </a:pPr>
            <a:r>
              <a:rPr lang="en-US" dirty="0" smtClean="0"/>
              <a:t>Grandin, T. (2008) </a:t>
            </a:r>
            <a:r>
              <a:rPr lang="en-US" sz="2800" i="1" dirty="0" smtClean="0"/>
              <a:t>The Way I See It: A Personal Look at Autism  and </a:t>
            </a:r>
            <a:r>
              <a:rPr lang="en-US" sz="2800" i="1" dirty="0" err="1" smtClean="0"/>
              <a:t>Asperger's</a:t>
            </a:r>
            <a:r>
              <a:rPr lang="en-US" sz="2800" dirty="0" smtClean="0"/>
              <a:t>. Arlington, TX: Future Horizons.</a:t>
            </a:r>
            <a:endParaRPr lang="en-US" dirty="0" smtClean="0"/>
          </a:p>
          <a:p>
            <a:pPr>
              <a:buNone/>
            </a:pPr>
            <a:endParaRPr lang="en-US" dirty="0" smtClean="0"/>
          </a:p>
          <a:p>
            <a:pPr>
              <a:buNone/>
            </a:pPr>
            <a:r>
              <a:rPr lang="en-US" dirty="0" smtClean="0"/>
              <a:t>Grandin, T. (2006). </a:t>
            </a:r>
            <a:r>
              <a:rPr lang="en-US" i="1" dirty="0" smtClean="0"/>
              <a:t>Thinking in Pictures: My Life with Autism</a:t>
            </a:r>
            <a:r>
              <a:rPr lang="en-US" dirty="0" smtClean="0"/>
              <a:t>.  New York, NY: Vintage Books.</a:t>
            </a:r>
          </a:p>
          <a:p>
            <a:pPr>
              <a:buNone/>
            </a:pPr>
            <a:endParaRPr lang="en-US" dirty="0" smtClean="0"/>
          </a:p>
          <a:p>
            <a:pPr>
              <a:buNone/>
            </a:pPr>
            <a:r>
              <a:rPr lang="en-US" dirty="0" smtClean="0"/>
              <a:t>Gray, C. A., &amp; Garland, J. D. (1993).  Social Stories. Improving responses of students with autism with accurate social information.  </a:t>
            </a:r>
            <a:r>
              <a:rPr lang="en-US" i="1" dirty="0" smtClean="0"/>
              <a:t>Focus on Autistic Behaviors</a:t>
            </a:r>
            <a:r>
              <a:rPr lang="en-US" dirty="0" smtClean="0"/>
              <a:t>, 8, 1-10.</a:t>
            </a:r>
          </a:p>
          <a:p>
            <a:pPr>
              <a:buNone/>
            </a:pPr>
            <a:endParaRPr lang="en-US" dirty="0" smtClean="0"/>
          </a:p>
          <a:p>
            <a:pPr>
              <a:buNone/>
            </a:pPr>
            <a:r>
              <a:rPr lang="en-US" dirty="0" smtClean="0"/>
              <a:t>McKenzie, J. (2008). Autism Breakthrough:  Girl’s Writings Explain her Behavior and Feelings.          ABC News Health Report.  Retrieved August 2, 2011 from http://abcnews.go.com/Health/story?id=4311223&amp;page=1</a:t>
            </a:r>
          </a:p>
          <a:p>
            <a:pPr>
              <a:buNone/>
            </a:pPr>
            <a:endParaRPr lang="en-US" dirty="0" smtClean="0"/>
          </a:p>
          <a:p>
            <a:pPr>
              <a:buNone/>
            </a:pPr>
            <a:r>
              <a:rPr lang="en-US" dirty="0" smtClean="0"/>
              <a:t>Ryan, J. B., Hughes, E. M., </a:t>
            </a:r>
            <a:r>
              <a:rPr lang="en-US" dirty="0" err="1" smtClean="0"/>
              <a:t>Katsiyannis</a:t>
            </a:r>
            <a:r>
              <a:rPr lang="en-US" dirty="0" smtClean="0"/>
              <a:t>, A., McDaniel, M. &amp;, Sprinkle, C. (2011).  Research-Based Educational Practices for Students With Autism Spectrum Disorders. </a:t>
            </a:r>
            <a:r>
              <a:rPr lang="en-US" i="1" dirty="0" smtClean="0"/>
              <a:t>TEACHING Exceptional Children, 43(</a:t>
            </a:r>
            <a:r>
              <a:rPr lang="en-US" dirty="0" smtClean="0"/>
              <a:t>3), 56-64.</a:t>
            </a:r>
          </a:p>
          <a:p>
            <a:pPr>
              <a:buNone/>
            </a:pPr>
            <a:endParaRPr lang="en-US" dirty="0" smtClean="0"/>
          </a:p>
          <a:p>
            <a:pPr>
              <a:buNone/>
            </a:pPr>
            <a:r>
              <a:rPr lang="en-US" dirty="0" smtClean="0"/>
              <a:t>Schwartz, I. S., Billingsley, F. F., McBride, B. M. (</a:t>
            </a:r>
            <a:r>
              <a:rPr lang="en-US" dirty="0" err="1" smtClean="0"/>
              <a:t>n.d</a:t>
            </a:r>
            <a:r>
              <a:rPr lang="en-US" dirty="0" smtClean="0"/>
              <a:t>.). </a:t>
            </a:r>
            <a:r>
              <a:rPr lang="en-US" i="1" dirty="0" smtClean="0"/>
              <a:t>Including children with autism in inclusive preschools: Strategies that work</a:t>
            </a:r>
            <a:r>
              <a:rPr lang="en-US" dirty="0" smtClean="0"/>
              <a:t>. Retrieved August 5, 2011 from http://www.wiu.edu/starnet/newsite/pdf/handouts/Including%20Children%20With%20Autism%20in%20Inclusive%20Preschools_%20Strategies%20that%20Work.pdf</a:t>
            </a:r>
          </a:p>
          <a:p>
            <a:pPr>
              <a:buNone/>
            </a:pPr>
            <a:endParaRPr lang="en-US" dirty="0" smtClean="0"/>
          </a:p>
          <a:p>
            <a:pPr>
              <a:buNone/>
            </a:pPr>
            <a:r>
              <a:rPr lang="en-US" dirty="0" err="1" smtClean="0"/>
              <a:t>Squag</a:t>
            </a:r>
            <a:r>
              <a:rPr lang="en-US" dirty="0" smtClean="0"/>
              <a:t>: Connecting Kids with Autism through Social Networking.(2010).  Support for Special Needs. [Website].  Retrieved from http://supportforspecialneeds.com/2010/10/14/squag-connecting-kids-with-autism-through-social-networking/</a:t>
            </a:r>
          </a:p>
          <a:p>
            <a:pPr>
              <a:buNone/>
            </a:pPr>
            <a:endParaRPr lang="en-US" i="1" dirty="0" smtClean="0"/>
          </a:p>
          <a:p>
            <a:pPr>
              <a:buNone/>
            </a:pPr>
            <a:r>
              <a:rPr lang="en-US" i="1" dirty="0" smtClean="0"/>
              <a:t>Teaching Students with Autism: A Resource Guide for Teachers</a:t>
            </a:r>
            <a:r>
              <a:rPr lang="en-US" dirty="0" smtClean="0"/>
              <a:t>. (2000). [Special Publication]  British Columbia: Ministry of Education.</a:t>
            </a:r>
          </a:p>
          <a:p>
            <a:pPr>
              <a:buNone/>
            </a:pPr>
            <a:endParaRPr lang="en-US" i="1" dirty="0" smtClean="0"/>
          </a:p>
          <a:p>
            <a:pPr>
              <a:buNone/>
            </a:pPr>
            <a:r>
              <a:rPr lang="en-US" i="1" dirty="0" smtClean="0"/>
              <a:t>Teens &amp; Social Networking in School &amp; Public Libraries: A Toolkit for Libraries &amp; Library Workers</a:t>
            </a:r>
            <a:r>
              <a:rPr lang="en-US" dirty="0" smtClean="0"/>
              <a:t>.(</a:t>
            </a:r>
            <a:r>
              <a:rPr lang="en-US" dirty="0" err="1" smtClean="0"/>
              <a:t>n.d</a:t>
            </a:r>
            <a:r>
              <a:rPr lang="en-US" dirty="0" smtClean="0"/>
              <a:t>.). Young Adult Library Services Association.  Chicago, IL.  Retrieved from http://www.ila.org/netsafe/SocialNetworkingToolkit.pdf</a:t>
            </a:r>
          </a:p>
          <a:p>
            <a:pPr>
              <a:buNone/>
            </a:pPr>
            <a:endParaRPr lang="en-US" i="1" dirty="0" smtClean="0"/>
          </a:p>
          <a:p>
            <a:pPr>
              <a:buNone/>
            </a:pPr>
            <a:r>
              <a:rPr lang="en-US" i="1" dirty="0" smtClean="0"/>
              <a:t>The Prevalence of Autism Spectrum Disorders</a:t>
            </a:r>
            <a:r>
              <a:rPr lang="en-US" dirty="0" smtClean="0"/>
              <a:t>. (December 18, 2009). The Centers for Disease Control and Prevention. 58(SS10);1-20. Retrieved from http://www.cdc.gov/mmwr/preview/mmwrhtml/ss5810a1.htm</a:t>
            </a:r>
          </a:p>
          <a:p>
            <a:pPr>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447800"/>
            <a:ext cx="8229600" cy="1143000"/>
          </a:xfrm>
        </p:spPr>
        <p:txBody>
          <a:bodyPr/>
          <a:lstStyle/>
          <a:p>
            <a:r>
              <a:rPr lang="en-US" dirty="0" smtClean="0"/>
              <a:t>Rationale</a:t>
            </a:r>
            <a:endParaRPr lang="en-US" dirty="0"/>
          </a:p>
        </p:txBody>
      </p:sp>
      <p:sp>
        <p:nvSpPr>
          <p:cNvPr id="3" name="Content Placeholder 2"/>
          <p:cNvSpPr>
            <a:spLocks noGrp="1"/>
          </p:cNvSpPr>
          <p:nvPr>
            <p:ph idx="1"/>
          </p:nvPr>
        </p:nvSpPr>
        <p:spPr>
          <a:xfrm>
            <a:off x="304800" y="3810000"/>
            <a:ext cx="8229600" cy="2057400"/>
          </a:xfrm>
        </p:spPr>
        <p:txBody>
          <a:bodyPr>
            <a:normAutofit lnSpcReduction="10000"/>
          </a:bodyPr>
          <a:lstStyle/>
          <a:p>
            <a:r>
              <a:rPr lang="en-US" dirty="0" smtClean="0"/>
              <a:t>Grounded in the wisdom of Dr. Temple Grandin, Ph.D.</a:t>
            </a:r>
          </a:p>
          <a:p>
            <a:r>
              <a:rPr lang="en-US" dirty="0" smtClean="0"/>
              <a:t>Result of previous experience with students with Autism Spectrum Disorder and their use of social media</a:t>
            </a:r>
          </a:p>
          <a:p>
            <a:pPr>
              <a:buNone/>
            </a:pPr>
            <a:endParaRPr lang="en-US" dirty="0" smtClean="0"/>
          </a:p>
          <a:p>
            <a:endParaRPr lang="en-US" dirty="0"/>
          </a:p>
        </p:txBody>
      </p:sp>
      <p:pic>
        <p:nvPicPr>
          <p:cNvPr id="1026" name="Picture 2" descr="C:\Users\Grace\AppData\Local\Microsoft\Windows\Temporary Internet Files\Content.IE5\1CL7XMV4\MP900227426[1].jpg"/>
          <p:cNvPicPr>
            <a:picLocks noChangeAspect="1" noChangeArrowheads="1"/>
          </p:cNvPicPr>
          <p:nvPr/>
        </p:nvPicPr>
        <p:blipFill>
          <a:blip r:embed="rId3" cstate="print"/>
          <a:srcRect/>
          <a:stretch>
            <a:fillRect/>
          </a:stretch>
        </p:blipFill>
        <p:spPr bwMode="auto">
          <a:xfrm>
            <a:off x="4343400" y="1219200"/>
            <a:ext cx="3657600" cy="242620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4389120"/>
          </a:xfrm>
        </p:spPr>
        <p:txBody>
          <a:bodyPr/>
          <a:lstStyle/>
          <a:p>
            <a:pPr>
              <a:buNone/>
            </a:pPr>
            <a:r>
              <a:rPr lang="en-US" dirty="0" smtClean="0"/>
              <a:t>"What would happen if the autism gene was eliminated from the gene pool? </a:t>
            </a:r>
            <a:br>
              <a:rPr lang="en-US" dirty="0" smtClean="0"/>
            </a:br>
            <a:r>
              <a:rPr lang="en-US" dirty="0" smtClean="0"/>
              <a:t/>
            </a:r>
            <a:br>
              <a:rPr lang="en-US" dirty="0" smtClean="0"/>
            </a:br>
            <a:r>
              <a:rPr lang="en-US" dirty="0" smtClean="0"/>
              <a:t>You would have a bunch of people standing around in a cave, chatting and socializing and not getting anything done." </a:t>
            </a:r>
            <a:br>
              <a:rPr lang="en-US" dirty="0" smtClean="0"/>
            </a:br>
            <a:endParaRPr lang="en-US" dirty="0" smtClean="0"/>
          </a:p>
          <a:p>
            <a:pPr lvl="2">
              <a:buNone/>
            </a:pPr>
            <a:r>
              <a:rPr lang="en-US" sz="1500" dirty="0" smtClean="0"/>
              <a:t>-Temple Grandin (The Way I See It: A Personal Look at Autism  and </a:t>
            </a:r>
            <a:r>
              <a:rPr lang="en-US" sz="1500" dirty="0" err="1" smtClean="0"/>
              <a:t>Asperger's</a:t>
            </a:r>
            <a:r>
              <a:rPr lang="en-US" sz="1500" dirty="0" smtClean="0"/>
              <a:t>) </a:t>
            </a:r>
            <a:endParaRPr lang="en-US" sz="15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229600" cy="914400"/>
          </a:xfrm>
        </p:spPr>
        <p:txBody>
          <a:bodyPr/>
          <a:lstStyle/>
          <a:p>
            <a:r>
              <a:rPr lang="en-US" dirty="0" smtClean="0"/>
              <a:t>Definition</a:t>
            </a:r>
            <a:endParaRPr lang="en-US" dirty="0"/>
          </a:p>
        </p:txBody>
      </p:sp>
      <p:sp>
        <p:nvSpPr>
          <p:cNvPr id="3" name="Content Placeholder 2"/>
          <p:cNvSpPr>
            <a:spLocks noGrp="1"/>
          </p:cNvSpPr>
          <p:nvPr>
            <p:ph idx="1"/>
          </p:nvPr>
        </p:nvSpPr>
        <p:spPr>
          <a:xfrm>
            <a:off x="304800" y="1524000"/>
            <a:ext cx="8229600" cy="2286000"/>
          </a:xfrm>
        </p:spPr>
        <p:txBody>
          <a:bodyPr/>
          <a:lstStyle/>
          <a:p>
            <a:pPr>
              <a:buNone/>
            </a:pPr>
            <a:r>
              <a:rPr lang="en-US" dirty="0" smtClean="0"/>
              <a:t>Autism Spectrum Disorder has been defined as “a developmental disorder that appears in the first 3 years of life, and affects the brain’s normal development of social communication skills.”</a:t>
            </a:r>
          </a:p>
          <a:p>
            <a:pPr>
              <a:buNone/>
            </a:pPr>
            <a:r>
              <a:rPr lang="en-US" dirty="0" smtClean="0"/>
              <a:t>                                                          (NIMH, 2011)</a:t>
            </a:r>
            <a:endParaRPr lang="en-US" dirty="0"/>
          </a:p>
        </p:txBody>
      </p:sp>
      <p:pic>
        <p:nvPicPr>
          <p:cNvPr id="2050" name="Picture 2" descr="C:\Users\Grace\AppData\Local\Microsoft\Windows\Temporary Internet Files\Content.IE5\1CL7XMV4\MP900202020[1].jpg"/>
          <p:cNvPicPr>
            <a:picLocks noChangeAspect="1" noChangeArrowheads="1"/>
          </p:cNvPicPr>
          <p:nvPr/>
        </p:nvPicPr>
        <p:blipFill>
          <a:blip r:embed="rId3" cstate="print"/>
          <a:srcRect/>
          <a:stretch>
            <a:fillRect/>
          </a:stretch>
        </p:blipFill>
        <p:spPr bwMode="auto">
          <a:xfrm>
            <a:off x="2514600" y="3962400"/>
            <a:ext cx="3657600" cy="245059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Prevalence</a:t>
            </a:r>
            <a:endParaRPr lang="en-US" dirty="0"/>
          </a:p>
        </p:txBody>
      </p:sp>
      <p:sp>
        <p:nvSpPr>
          <p:cNvPr id="3" name="Content Placeholder 2"/>
          <p:cNvSpPr>
            <a:spLocks noGrp="1"/>
          </p:cNvSpPr>
          <p:nvPr>
            <p:ph idx="1"/>
          </p:nvPr>
        </p:nvSpPr>
        <p:spPr/>
        <p:txBody>
          <a:bodyPr/>
          <a:lstStyle/>
          <a:p>
            <a:pPr>
              <a:buNone/>
            </a:pPr>
            <a:r>
              <a:rPr lang="en-US" i="1" dirty="0" smtClean="0"/>
              <a:t>In December 2009, the Centers for Disease Control and Prevention issued their ADDM autism prevalence report.  The report concluded that the prevalence of autism had risen to 1 in every 110 births in the United States and almost 1 in 70 boys</a:t>
            </a:r>
            <a:r>
              <a:rPr lang="en-US" dirty="0" smtClean="0"/>
              <a:t>.</a:t>
            </a:r>
          </a:p>
          <a:p>
            <a:pPr>
              <a:buNone/>
            </a:pPr>
            <a:r>
              <a:rPr lang="en-US" dirty="0" smtClean="0"/>
              <a:t>                                  </a:t>
            </a:r>
            <a:r>
              <a:rPr lang="en-US" sz="2000" dirty="0" smtClean="0"/>
              <a:t>(CDC, 2009 as cited by The Autism Society)</a:t>
            </a:r>
            <a:endParaRPr lang="en-US" sz="2000" dirty="0"/>
          </a:p>
        </p:txBody>
      </p:sp>
      <p:pic>
        <p:nvPicPr>
          <p:cNvPr id="4098" name="Picture 2" descr="C:\Users\Grace\AppData\Local\Microsoft\Windows\Temporary Internet Files\Content.IE5\6NUR2O2X\MP900049552[1].jpg"/>
          <p:cNvPicPr>
            <a:picLocks noChangeAspect="1" noChangeArrowheads="1"/>
          </p:cNvPicPr>
          <p:nvPr/>
        </p:nvPicPr>
        <p:blipFill>
          <a:blip r:embed="rId3" cstate="print"/>
          <a:srcRect/>
          <a:stretch>
            <a:fillRect/>
          </a:stretch>
        </p:blipFill>
        <p:spPr bwMode="auto">
          <a:xfrm>
            <a:off x="5867400" y="4953000"/>
            <a:ext cx="3048000" cy="136652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dirty="0" smtClean="0"/>
              <a:t>Symptoms</a:t>
            </a:r>
            <a:endParaRPr lang="en-US" dirty="0"/>
          </a:p>
        </p:txBody>
      </p:sp>
      <p:sp>
        <p:nvSpPr>
          <p:cNvPr id="3" name="Content Placeholder 2"/>
          <p:cNvSpPr>
            <a:spLocks noGrp="1"/>
          </p:cNvSpPr>
          <p:nvPr>
            <p:ph idx="1"/>
          </p:nvPr>
        </p:nvSpPr>
        <p:spPr>
          <a:xfrm>
            <a:off x="457200" y="1524000"/>
            <a:ext cx="8229600" cy="4724400"/>
          </a:xfrm>
        </p:spPr>
        <p:txBody>
          <a:bodyPr>
            <a:normAutofit fontScale="77500" lnSpcReduction="20000"/>
          </a:bodyPr>
          <a:lstStyle/>
          <a:p>
            <a:r>
              <a:rPr lang="en-US" dirty="0" smtClean="0"/>
              <a:t>Does not babble, point, or make meaningful gestures by their first birthday</a:t>
            </a:r>
          </a:p>
          <a:p>
            <a:r>
              <a:rPr lang="en-US" dirty="0" smtClean="0"/>
              <a:t>Does not speak single word sentences by 16 months of age</a:t>
            </a:r>
          </a:p>
          <a:p>
            <a:r>
              <a:rPr lang="en-US" dirty="0" smtClean="0"/>
              <a:t>Does not combine two or more words into sentences or phrases by 2 years of age</a:t>
            </a:r>
          </a:p>
          <a:p>
            <a:r>
              <a:rPr lang="en-US" dirty="0" smtClean="0"/>
              <a:t>Does not respond to their own name</a:t>
            </a:r>
          </a:p>
          <a:p>
            <a:r>
              <a:rPr lang="en-US" dirty="0" smtClean="0"/>
              <a:t>Loses language or social skills as they develop</a:t>
            </a:r>
          </a:p>
          <a:p>
            <a:r>
              <a:rPr lang="en-US" dirty="0" smtClean="0"/>
              <a:t>Has poor eye contact</a:t>
            </a:r>
          </a:p>
          <a:p>
            <a:r>
              <a:rPr lang="en-US" dirty="0" smtClean="0"/>
              <a:t>Does not appear to know how to play with toys</a:t>
            </a:r>
          </a:p>
          <a:p>
            <a:r>
              <a:rPr lang="en-US" dirty="0" smtClean="0"/>
              <a:t>Excessively lines up toys or objects</a:t>
            </a:r>
          </a:p>
          <a:p>
            <a:r>
              <a:rPr lang="en-US" dirty="0" smtClean="0"/>
              <a:t>Is attached to one particular toy or object</a:t>
            </a:r>
          </a:p>
          <a:p>
            <a:r>
              <a:rPr lang="en-US" dirty="0" smtClean="0"/>
              <a:t>Does not smile</a:t>
            </a:r>
          </a:p>
          <a:p>
            <a:r>
              <a:rPr lang="en-US" dirty="0" smtClean="0"/>
              <a:t>Appears to have problems hearing</a:t>
            </a:r>
          </a:p>
          <a:p>
            <a:pPr>
              <a:buNone/>
            </a:pPr>
            <a:r>
              <a:rPr lang="en-US" dirty="0" smtClean="0"/>
              <a:t>                                                (NIMH, 2011)</a:t>
            </a:r>
          </a:p>
          <a:p>
            <a:pPr>
              <a:buNone/>
            </a:pPr>
            <a:r>
              <a:rPr lang="en-US" dirty="0" smtClean="0"/>
              <a:t> </a:t>
            </a:r>
            <a:endParaRPr lang="en-US" dirty="0"/>
          </a:p>
        </p:txBody>
      </p:sp>
      <p:pic>
        <p:nvPicPr>
          <p:cNvPr id="3074" name="Picture 2" descr="C:\Users\Grace\AppData\Local\Microsoft\Windows\Temporary Internet Files\Content.IE5\E80ECDFP\MP900405344[1].jpg"/>
          <p:cNvPicPr>
            <a:picLocks noChangeAspect="1" noChangeArrowheads="1"/>
          </p:cNvPicPr>
          <p:nvPr/>
        </p:nvPicPr>
        <p:blipFill>
          <a:blip r:embed="rId3" cstate="print"/>
          <a:srcRect/>
          <a:stretch>
            <a:fillRect/>
          </a:stretch>
        </p:blipFill>
        <p:spPr bwMode="auto">
          <a:xfrm>
            <a:off x="5943600" y="3962400"/>
            <a:ext cx="2819400" cy="2013857"/>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Children with ASD in </a:t>
            </a:r>
            <a:br>
              <a:rPr lang="en-US" dirty="0" smtClean="0"/>
            </a:br>
            <a:r>
              <a:rPr lang="en-US" dirty="0" smtClean="0"/>
              <a:t>General Education Classrooms</a:t>
            </a:r>
            <a:endParaRPr lang="en-US" dirty="0"/>
          </a:p>
        </p:txBody>
      </p:sp>
      <p:sp>
        <p:nvSpPr>
          <p:cNvPr id="3" name="Content Placeholder 2"/>
          <p:cNvSpPr>
            <a:spLocks noGrp="1"/>
          </p:cNvSpPr>
          <p:nvPr>
            <p:ph idx="1"/>
          </p:nvPr>
        </p:nvSpPr>
        <p:spPr/>
        <p:txBody>
          <a:bodyPr>
            <a:normAutofit lnSpcReduction="10000"/>
          </a:bodyPr>
          <a:lstStyle/>
          <a:p>
            <a:r>
              <a:rPr lang="en-US" dirty="0" smtClean="0"/>
              <a:t>Individuals with Disabilities Education Improvement Act of 2004</a:t>
            </a:r>
          </a:p>
          <a:p>
            <a:r>
              <a:rPr lang="en-US" dirty="0" smtClean="0"/>
              <a:t>Americans with Disabilities Act</a:t>
            </a:r>
          </a:p>
          <a:p>
            <a:r>
              <a:rPr lang="en-US" dirty="0" smtClean="0"/>
              <a:t>Section 504 of the Rehabilitation Act of 1973</a:t>
            </a:r>
          </a:p>
          <a:p>
            <a:pPr lvl="1">
              <a:buNone/>
            </a:pPr>
            <a:r>
              <a:rPr lang="en-US" dirty="0" smtClean="0"/>
              <a:t>…</a:t>
            </a:r>
            <a:r>
              <a:rPr lang="en-US" i="1" dirty="0" smtClean="0"/>
              <a:t>ensure that students with disabilities have access to education and they are protected from discrimination based on having a disability.</a:t>
            </a:r>
          </a:p>
          <a:p>
            <a:pPr lvl="1">
              <a:buNone/>
            </a:pPr>
            <a:r>
              <a:rPr lang="en-US" i="1" dirty="0" smtClean="0"/>
              <a:t>….IDEA requires consideration of students’ needs for assistive technology during the development of their individualized education programs (IEPs).                                </a:t>
            </a:r>
          </a:p>
          <a:p>
            <a:pPr lvl="1">
              <a:buNone/>
            </a:pPr>
            <a:r>
              <a:rPr lang="en-US" sz="2000" i="1" dirty="0" smtClean="0"/>
              <a:t>                                                                              </a:t>
            </a:r>
            <a:r>
              <a:rPr lang="en-US" sz="2000" dirty="0" smtClean="0"/>
              <a:t>(Dell et. al, 2008)</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847088"/>
          </a:xfrm>
        </p:spPr>
        <p:txBody>
          <a:bodyPr>
            <a:normAutofit fontScale="90000"/>
          </a:bodyPr>
          <a:lstStyle/>
          <a:p>
            <a:pPr algn="ctr"/>
            <a:r>
              <a:rPr lang="en-US" dirty="0" smtClean="0"/>
              <a:t>Strategies for Integrating Students with Autism into a General Education Classroom</a:t>
            </a:r>
            <a:endParaRPr lang="en-US" dirty="0"/>
          </a:p>
        </p:txBody>
      </p:sp>
      <p:sp>
        <p:nvSpPr>
          <p:cNvPr id="3" name="Content Placeholder 2"/>
          <p:cNvSpPr>
            <a:spLocks noGrp="1"/>
          </p:cNvSpPr>
          <p:nvPr>
            <p:ph idx="1"/>
          </p:nvPr>
        </p:nvSpPr>
        <p:spPr>
          <a:xfrm>
            <a:off x="457200" y="2667000"/>
            <a:ext cx="8229600" cy="4038600"/>
          </a:xfrm>
        </p:spPr>
        <p:txBody>
          <a:bodyPr>
            <a:normAutofit lnSpcReduction="10000"/>
          </a:bodyPr>
          <a:lstStyle/>
          <a:p>
            <a:r>
              <a:rPr lang="en-US" dirty="0" smtClean="0"/>
              <a:t>Teaching communication and social competence</a:t>
            </a:r>
          </a:p>
          <a:p>
            <a:r>
              <a:rPr lang="en-US" dirty="0" smtClean="0"/>
              <a:t>Including personalized IEP goals into the natural flow of classroom instruction</a:t>
            </a:r>
          </a:p>
          <a:p>
            <a:r>
              <a:rPr lang="en-US" dirty="0" smtClean="0"/>
              <a:t>Teaching and providing opportunities for independence</a:t>
            </a:r>
          </a:p>
          <a:p>
            <a:r>
              <a:rPr lang="en-US" dirty="0" smtClean="0"/>
              <a:t>Creating a classroom environment that includes all children</a:t>
            </a:r>
          </a:p>
          <a:p>
            <a:r>
              <a:rPr lang="en-US" dirty="0" smtClean="0"/>
              <a:t>Generalizing and maintaining new skills</a:t>
            </a:r>
          </a:p>
          <a:p>
            <a:pPr>
              <a:buNone/>
            </a:pPr>
            <a:r>
              <a:rPr lang="en-US" dirty="0" smtClean="0"/>
              <a:t>                                          </a:t>
            </a:r>
            <a:r>
              <a:rPr lang="en-US" sz="2000" dirty="0" smtClean="0"/>
              <a:t>(Schwartz et. al., </a:t>
            </a:r>
            <a:r>
              <a:rPr lang="en-US" sz="2000" dirty="0" err="1" smtClean="0"/>
              <a:t>n.d</a:t>
            </a:r>
            <a:r>
              <a:rPr lang="en-US" sz="2000" dirty="0" smtClean="0"/>
              <a:t>.)</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normAutofit fontScale="90000"/>
          </a:bodyPr>
          <a:lstStyle/>
          <a:p>
            <a:r>
              <a:rPr lang="en-US" dirty="0" smtClean="0"/>
              <a:t>Assistive Technologies and Autism</a:t>
            </a:r>
            <a:endParaRPr lang="en-US" dirty="0"/>
          </a:p>
        </p:txBody>
      </p:sp>
      <p:sp>
        <p:nvSpPr>
          <p:cNvPr id="3" name="Content Placeholder 2"/>
          <p:cNvSpPr>
            <a:spLocks noGrp="1"/>
          </p:cNvSpPr>
          <p:nvPr>
            <p:ph idx="1"/>
          </p:nvPr>
        </p:nvSpPr>
        <p:spPr>
          <a:xfrm>
            <a:off x="457200" y="1295400"/>
            <a:ext cx="8229600" cy="5029200"/>
          </a:xfrm>
        </p:spPr>
        <p:txBody>
          <a:bodyPr>
            <a:normAutofit fontScale="92500" lnSpcReduction="20000"/>
          </a:bodyPr>
          <a:lstStyle/>
          <a:p>
            <a:pPr>
              <a:buNone/>
            </a:pPr>
            <a:r>
              <a:rPr lang="en-US" i="1" dirty="0" smtClean="0"/>
              <a:t>Many children can benefit from the use of an augmentative communication system.  An augmentative communication system is any approach that supports, enhances, or adds to the way a person tells you something.  </a:t>
            </a:r>
          </a:p>
          <a:p>
            <a:pPr>
              <a:buNone/>
            </a:pPr>
            <a:endParaRPr lang="en-US" dirty="0" smtClean="0"/>
          </a:p>
          <a:p>
            <a:pPr>
              <a:buNone/>
            </a:pPr>
            <a:r>
              <a:rPr lang="en-US" dirty="0" smtClean="0"/>
              <a:t>Augmentative communication may include:</a:t>
            </a:r>
          </a:p>
          <a:p>
            <a:pPr lvl="1"/>
            <a:r>
              <a:rPr lang="en-US" dirty="0" smtClean="0"/>
              <a:t>direct movement of person or object to communicate</a:t>
            </a:r>
          </a:p>
          <a:p>
            <a:pPr lvl="1"/>
            <a:r>
              <a:rPr lang="en-US" dirty="0" smtClean="0"/>
              <a:t>using gestures or body actions to convey meaning</a:t>
            </a:r>
          </a:p>
          <a:p>
            <a:pPr lvl="1"/>
            <a:r>
              <a:rPr lang="en-US" dirty="0" smtClean="0"/>
              <a:t>using real object to convey messages</a:t>
            </a:r>
          </a:p>
          <a:p>
            <a:pPr lvl="1"/>
            <a:r>
              <a:rPr lang="en-US" dirty="0" smtClean="0"/>
              <a:t>using picture representations</a:t>
            </a:r>
          </a:p>
          <a:p>
            <a:pPr lvl="1"/>
            <a:r>
              <a:rPr lang="en-US" dirty="0" smtClean="0"/>
              <a:t>using the voice without conventional words</a:t>
            </a:r>
          </a:p>
          <a:p>
            <a:pPr lvl="1"/>
            <a:r>
              <a:rPr lang="en-US" dirty="0" smtClean="0"/>
              <a:t>using written messages (pre-written or self written using word processing technology)</a:t>
            </a:r>
          </a:p>
          <a:p>
            <a:pPr lvl="1"/>
            <a:r>
              <a:rPr lang="en-US" dirty="0" smtClean="0"/>
              <a:t>using sign language gestures</a:t>
            </a:r>
          </a:p>
          <a:p>
            <a:pPr lvl="1">
              <a:buNone/>
            </a:pPr>
            <a:r>
              <a:rPr lang="en-US" dirty="0" smtClean="0"/>
              <a:t>                              (MOE, 2000)</a:t>
            </a:r>
          </a:p>
          <a:p>
            <a:pPr>
              <a:buNone/>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359</TotalTime>
  <Words>1949</Words>
  <Application>Microsoft Macintosh PowerPoint</Application>
  <PresentationFormat>On-screen Show (4:3)</PresentationFormat>
  <Paragraphs>147</Paragraphs>
  <Slides>19</Slides>
  <Notes>19</Notes>
  <HiddenSlides>0</HiddenSlides>
  <MMClips>0</MMClips>
  <ScaleCrop>false</ScaleCrop>
  <HeadingPairs>
    <vt:vector size="4" baseType="variant">
      <vt:variant>
        <vt:lpstr>Design Template</vt:lpstr>
      </vt:variant>
      <vt:variant>
        <vt:i4>1</vt:i4>
      </vt:variant>
      <vt:variant>
        <vt:lpstr>Slide Titles</vt:lpstr>
      </vt:variant>
      <vt:variant>
        <vt:i4>19</vt:i4>
      </vt:variant>
    </vt:vector>
  </HeadingPairs>
  <TitlesOfParts>
    <vt:vector size="20" baseType="lpstr">
      <vt:lpstr>Flow</vt:lpstr>
      <vt:lpstr>The Use of Social Media </vt:lpstr>
      <vt:lpstr>Rationale</vt:lpstr>
      <vt:lpstr>Slide 3</vt:lpstr>
      <vt:lpstr>Definition</vt:lpstr>
      <vt:lpstr>Prevalence</vt:lpstr>
      <vt:lpstr>Symptoms</vt:lpstr>
      <vt:lpstr>Children with ASD in  General Education Classrooms</vt:lpstr>
      <vt:lpstr>Strategies for Integrating Students with Autism into a General Education Classroom</vt:lpstr>
      <vt:lpstr>Assistive Technologies and Autism</vt:lpstr>
      <vt:lpstr>         Carly Fleischmann</vt:lpstr>
      <vt:lpstr>Carly’s Use of Social Media</vt:lpstr>
      <vt:lpstr>Meeting the Educational &amp; Social Needs of Students with ASD</vt:lpstr>
      <vt:lpstr>Social Media as an Assistive Technology</vt:lpstr>
      <vt:lpstr>Slide 14</vt:lpstr>
      <vt:lpstr>Slide 15</vt:lpstr>
      <vt:lpstr>Slide 16</vt:lpstr>
      <vt:lpstr>For Students with ASD….</vt:lpstr>
      <vt:lpstr>Questions/Comments</vt:lpstr>
      <vt:lpstr>References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Use of Social Media</dc:title>
  <dc:creator>Grace Surdovel</dc:creator>
  <cp:lastModifiedBy>Surdovel, Grace</cp:lastModifiedBy>
  <cp:revision>71</cp:revision>
  <dcterms:created xsi:type="dcterms:W3CDTF">2011-11-01T20:11:48Z</dcterms:created>
  <dcterms:modified xsi:type="dcterms:W3CDTF">2011-11-01T20:11:59Z</dcterms:modified>
</cp:coreProperties>
</file>